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41f476f12_2_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741f476f12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41f476f12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41f476f12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41f476f12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41f476f12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1f476f12_1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41f476f12_1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1f476f1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741f476f1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g741f476f1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1f476f12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741f476f12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g741f476f12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1f476f12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1f476f12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41f476f12_1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41f476f12_1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41f476f12_1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41f476f12_1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41f476f12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41f476f12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41f476f12_2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41f476f12_2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1f476f12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741f476f12_2_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g741f476f12_2_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41f476f12_1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41f476f12_1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41f476f12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741f476f12_2_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7" name="Google Shape;247;g741f476f12_2_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41f476f12_1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741f476f12_1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4" name="Google Shape;254;g741f476f12_1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41f476f1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741f476f1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1" name="Google Shape;261;g741f476f1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41f476f12_2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741f476f12_2_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7" name="Google Shape;97;g741f476f12_2_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41f476f12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741f476f12_2_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8" name="Google Shape;108;g741f476f12_2_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1f476f12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741f476f12_2_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g741f476f12_2_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41f476f1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41f476f1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1f476f12_1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741f476f12_1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6" name="Google Shape;136;g741f476f12_1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1f476f12_1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1f476f12_1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41f476f12_1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41f476f12_1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d slide">
  <p:cSld name="End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CSA_slide_end.jpg"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lide">
  <p:cSld name="Imag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487529" y="81259"/>
            <a:ext cx="8175148" cy="474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529" y="4813768"/>
            <a:ext cx="1361593" cy="236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87529" y="3390085"/>
            <a:ext cx="8175148" cy="619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487529" y="3390085"/>
            <a:ext cx="8175148" cy="619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87529" y="67714"/>
            <a:ext cx="8175148" cy="586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487529" y="830634"/>
            <a:ext cx="8175148" cy="3638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CSA_slide_core_content.jpg" id="71" name="Google Shape;7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9"/>
          <p:cNvSpPr txBox="1"/>
          <p:nvPr>
            <p:ph type="title"/>
          </p:nvPr>
        </p:nvSpPr>
        <p:spPr>
          <a:xfrm>
            <a:off x="462770" y="456769"/>
            <a:ext cx="3776069" cy="2211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4405941" y="456769"/>
            <a:ext cx="4256735" cy="3982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XBv5PO9BX8bH4cNSgF0pDC29-CS8iI7/view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drive.google.com/file/d/1HchqsYQy-5CPiPxfpu9DgQlum6Jn_s2p/view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rgKRrg2k3R52CKoD_vXugy9Lk2VRgKNN/view" TargetMode="External"/><Relationship Id="rId4" Type="http://schemas.openxmlformats.org/officeDocument/2006/relationships/image" Target="../media/image14.jpg"/><Relationship Id="rId5" Type="http://schemas.openxmlformats.org/officeDocument/2006/relationships/hyperlink" Target="http://drive.google.com/file/d/1NNEvIsz1wDZenw1zF7JrSbRMNC9-RE1A/view" TargetMode="External"/><Relationship Id="rId6" Type="http://schemas.openxmlformats.org/officeDocument/2006/relationships/image" Target="../media/image24.jp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hyperlink" Target="http://en.wikipedia.org/wiki/RGB_color_space" TargetMode="External"/><Relationship Id="rId5" Type="http://schemas.openxmlformats.org/officeDocument/2006/relationships/hyperlink" Target="http://en.wikipedia.org/wiki/HSL_and_HSV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dDMgTbeEXC4tm_drMnKP6LI6ifTQIV65/view" TargetMode="External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n7R4GNIRNTLxxquQkrZmqUjLIs5QOiCK/view" TargetMode="External"/><Relationship Id="rId4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a7Kk6HWFWMBUv7oe-_r9w6u_YjD6QUNY/view" TargetMode="External"/><Relationship Id="rId4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hyperlink" Target="https://visl.technion.ac.il/projects/2014s08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hyperlink" Target="http://fenix.univ.rzeszow.pl/~mkepski/ds/uf.html" TargetMode="External"/><Relationship Id="rId5" Type="http://schemas.openxmlformats.org/officeDocument/2006/relationships/hyperlink" Target="https://arxiv.org/pdf/1705.06950.pdf" TargetMode="External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552450" y="502444"/>
            <a:ext cx="7886700" cy="25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NCSA Fall Hackathon </a:t>
            </a:r>
            <a:br>
              <a:rPr lang="en" sz="3600">
                <a:solidFill>
                  <a:schemeClr val="lt1"/>
                </a:solidFill>
              </a:rPr>
            </a:br>
            <a:r>
              <a:rPr lang="en" sz="3600">
                <a:solidFill>
                  <a:schemeClr val="lt1"/>
                </a:solidFill>
              </a:rPr>
              <a:t>11/10/2019</a:t>
            </a:r>
            <a:br>
              <a:rPr lang="en" sz="3600">
                <a:solidFill>
                  <a:schemeClr val="lt1"/>
                </a:solidFill>
              </a:rPr>
            </a:br>
            <a:r>
              <a:rPr lang="en" sz="3600">
                <a:solidFill>
                  <a:schemeClr val="lt1"/>
                </a:solidFill>
              </a:rPr>
              <a:t>Team 1B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Hongyu Shen , William Wei , Asad Khan , Shirui Luo , Madhu Vellakal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83979" y="99634"/>
            <a:ext cx="8175000" cy="4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scenario </a:t>
            </a:r>
            <a:endParaRPr/>
          </a:p>
        </p:txBody>
      </p:sp>
      <p:pic>
        <p:nvPicPr>
          <p:cNvPr id="168" name="Google Shape;168;p30" title="rawvideo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25" y="741784"/>
            <a:ext cx="2897950" cy="28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 title="opticalvideo1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8475" y="507075"/>
            <a:ext cx="5323126" cy="3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8975" y="4132026"/>
            <a:ext cx="72961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216279" y="201809"/>
            <a:ext cx="8175000" cy="4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Same scenario but from different angle</a:t>
            </a:r>
            <a:endParaRPr/>
          </a:p>
        </p:txBody>
      </p:sp>
      <p:pic>
        <p:nvPicPr>
          <p:cNvPr id="176" name="Google Shape;176;p31" title="rawvideo2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25" y="848033"/>
            <a:ext cx="3142650" cy="31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 title="opticalvideo2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9375" y="675809"/>
            <a:ext cx="5122226" cy="341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8500" y="4162901"/>
            <a:ext cx="72961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66979" y="101359"/>
            <a:ext cx="8175000" cy="4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RGB vs HSV (hue, saturation, value)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75" y="1979775"/>
            <a:ext cx="6136301" cy="251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297675" y="575350"/>
            <a:ext cx="82443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42729"/>
                </a:solidFill>
              </a:rPr>
              <a:t>Unlike </a:t>
            </a:r>
            <a:r>
              <a:rPr lang="en" u="sng">
                <a:solidFill>
                  <a:schemeClr val="hlink"/>
                </a:solidFill>
                <a:hlinkClick r:id="rId4"/>
              </a:rPr>
              <a:t>RGB</a:t>
            </a:r>
            <a:r>
              <a:rPr lang="en">
                <a:solidFill>
                  <a:srgbClr val="242729"/>
                </a:solidFill>
              </a:rPr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HSV</a:t>
            </a:r>
            <a:r>
              <a:rPr lang="en">
                <a:solidFill>
                  <a:srgbClr val="242729"/>
                </a:solidFill>
              </a:rPr>
              <a:t> separates </a:t>
            </a:r>
            <a:r>
              <a:rPr i="1" lang="en">
                <a:solidFill>
                  <a:srgbClr val="242729"/>
                </a:solidFill>
              </a:rPr>
              <a:t>luma</a:t>
            </a:r>
            <a:r>
              <a:rPr lang="en">
                <a:solidFill>
                  <a:srgbClr val="242729"/>
                </a:solidFill>
              </a:rPr>
              <a:t>, or the image intensity, from </a:t>
            </a:r>
            <a:r>
              <a:rPr i="1" lang="en">
                <a:solidFill>
                  <a:srgbClr val="242729"/>
                </a:solidFill>
              </a:rPr>
              <a:t>chroma</a:t>
            </a:r>
            <a:r>
              <a:rPr lang="en">
                <a:solidFill>
                  <a:srgbClr val="242729"/>
                </a:solidFill>
              </a:rPr>
              <a:t> or the color information.</a:t>
            </a:r>
            <a:endParaRPr>
              <a:solidFill>
                <a:srgbClr val="2427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●"/>
            </a:pPr>
            <a:r>
              <a:rPr lang="en">
                <a:solidFill>
                  <a:srgbClr val="242729"/>
                </a:solidFill>
              </a:rPr>
              <a:t>In computer vision you often want to separate color components from intensity for various reasons, such as robustness to lighting changes, or removing shadows.</a:t>
            </a:r>
            <a:endParaRPr>
              <a:solidFill>
                <a:srgbClr val="24272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400"/>
              <a:buChar char="●"/>
            </a:pPr>
            <a:r>
              <a:rPr lang="en">
                <a:solidFill>
                  <a:srgbClr val="242729"/>
                </a:solidFill>
              </a:rPr>
              <a:t>A</a:t>
            </a:r>
            <a:r>
              <a:rPr lang="en">
                <a:solidFill>
                  <a:srgbClr val="242729"/>
                </a:solidFill>
              </a:rPr>
              <a:t>lgorithm less sensitive (if not invariant) to lighting variations</a:t>
            </a:r>
            <a:endParaRPr>
              <a:solidFill>
                <a:srgbClr val="24272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title"/>
          </p:nvPr>
        </p:nvSpPr>
        <p:spPr>
          <a:xfrm>
            <a:off x="0" y="38544"/>
            <a:ext cx="9144000" cy="5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CNN with Optical Flow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92" name="Google Shape;192;p33"/>
          <p:cNvSpPr/>
          <p:nvPr/>
        </p:nvSpPr>
        <p:spPr>
          <a:xfrm>
            <a:off x="310175" y="2343150"/>
            <a:ext cx="84288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24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4C4C4C"/>
                </a:solidFill>
              </a:rPr>
              <a:t>Based on VGG-16 network;</a:t>
            </a:r>
            <a:endParaRPr/>
          </a:p>
          <a:p>
            <a:pPr indent="-1524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•"/>
            </a:pPr>
            <a:r>
              <a:rPr lang="en">
                <a:solidFill>
                  <a:srgbClr val="4C4C4C"/>
                </a:solidFill>
              </a:rPr>
              <a:t>Pretrained with ImageNet;</a:t>
            </a:r>
            <a:endParaRPr>
              <a:solidFill>
                <a:srgbClr val="4C4C4C"/>
              </a:solidFill>
            </a:endParaRPr>
          </a:p>
          <a:p>
            <a:pPr indent="-1524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•"/>
            </a:pPr>
            <a:r>
              <a:rPr lang="en">
                <a:solidFill>
                  <a:srgbClr val="4C4C4C"/>
                </a:solidFill>
              </a:rPr>
              <a:t>Calculate optical flow images of UCF101 action dataset;</a:t>
            </a:r>
            <a:endParaRPr>
              <a:solidFill>
                <a:srgbClr val="4C4C4C"/>
              </a:solidFill>
            </a:endParaRPr>
          </a:p>
          <a:p>
            <a:pPr indent="-1524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•"/>
            </a:pPr>
            <a:r>
              <a:rPr lang="en">
                <a:solidFill>
                  <a:srgbClr val="4C4C4C"/>
                </a:solidFill>
              </a:rPr>
              <a:t>Retrain with optical flow images;</a:t>
            </a:r>
            <a:endParaRPr>
              <a:solidFill>
                <a:srgbClr val="4C4C4C"/>
              </a:solidFill>
            </a:endParaRPr>
          </a:p>
          <a:p>
            <a:pPr indent="-1524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•"/>
            </a:pPr>
            <a:r>
              <a:rPr lang="en">
                <a:solidFill>
                  <a:srgbClr val="4C4C4C"/>
                </a:solidFill>
              </a:rPr>
              <a:t>Data size - 224 X 224 patch, stack size - 20;</a:t>
            </a:r>
            <a:endParaRPr>
              <a:solidFill>
                <a:srgbClr val="4C4C4C"/>
              </a:solidFill>
            </a:endParaRPr>
          </a:p>
          <a:p>
            <a:pPr indent="-1524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400"/>
              <a:buChar char="•"/>
            </a:pPr>
            <a:r>
              <a:rPr lang="en">
                <a:solidFill>
                  <a:srgbClr val="4C4C4C"/>
                </a:solidFill>
              </a:rPr>
              <a:t>Apply transfer learning o</a:t>
            </a:r>
            <a:r>
              <a:rPr lang="en">
                <a:solidFill>
                  <a:srgbClr val="4C4C4C"/>
                </a:solidFill>
              </a:rPr>
              <a:t>n UR Fall Detection Dataset</a:t>
            </a:r>
            <a:r>
              <a:rPr lang="en" sz="2100">
                <a:solidFill>
                  <a:srgbClr val="4C4C4C"/>
                </a:solidFill>
              </a:rPr>
              <a:t> .</a:t>
            </a:r>
            <a:endParaRPr>
              <a:solidFill>
                <a:srgbClr val="4C4C4C"/>
              </a:solidFill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75" y="659900"/>
            <a:ext cx="7604749" cy="13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3940575" y="2107700"/>
            <a:ext cx="4952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2017 </a:t>
            </a:r>
            <a:r>
              <a:rPr i="1" lang="en" sz="1200"/>
              <a:t>Vision-Based Fall Detection with Convolutional Neural Networks</a:t>
            </a:r>
            <a:endParaRPr i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0" y="38544"/>
            <a:ext cx="9144000" cy="5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Performance Metrics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1" name="Google Shape;201;p34"/>
          <p:cNvSpPr/>
          <p:nvPr/>
        </p:nvSpPr>
        <p:spPr>
          <a:xfrm>
            <a:off x="360400" y="793750"/>
            <a:ext cx="86178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rgbClr val="4C4C4C"/>
                </a:solidFill>
              </a:rPr>
              <a:t>Sensitivity - 1.00 (+/- 0.01)</a:t>
            </a:r>
            <a:endParaRPr sz="1800">
              <a:solidFill>
                <a:srgbClr val="4C4C4C"/>
              </a:solidFill>
            </a:endParaRPr>
          </a:p>
          <a:p>
            <a:pPr indent="-1778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</a:pPr>
            <a:r>
              <a:rPr lang="en" sz="1800">
                <a:solidFill>
                  <a:srgbClr val="4C4C4C"/>
                </a:solidFill>
              </a:rPr>
              <a:t>Specificity - 0.99 (+/ -0.01)</a:t>
            </a:r>
            <a:endParaRPr sz="1800">
              <a:solidFill>
                <a:srgbClr val="4C4C4C"/>
              </a:solidFill>
            </a:endParaRPr>
          </a:p>
          <a:p>
            <a:pPr indent="-1778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</a:pPr>
            <a:r>
              <a:rPr lang="en" sz="1800">
                <a:solidFill>
                  <a:srgbClr val="4C4C4C"/>
                </a:solidFill>
              </a:rPr>
              <a:t>FAR - 0.01 (+/ - 0.01)</a:t>
            </a:r>
            <a:endParaRPr sz="1800">
              <a:solidFill>
                <a:srgbClr val="4C4C4C"/>
              </a:solidFill>
            </a:endParaRPr>
          </a:p>
          <a:p>
            <a:pPr indent="-1778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</a:pPr>
            <a:r>
              <a:rPr lang="en" sz="1800">
                <a:solidFill>
                  <a:srgbClr val="4C4C4C"/>
                </a:solidFill>
              </a:rPr>
              <a:t>MDR - 0.00 (+/ - 0.01)</a:t>
            </a:r>
            <a:endParaRPr sz="1800">
              <a:solidFill>
                <a:srgbClr val="4C4C4C"/>
              </a:solidFill>
            </a:endParaRPr>
          </a:p>
          <a:p>
            <a:pPr indent="-1778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800"/>
              <a:buChar char="•"/>
            </a:pPr>
            <a:r>
              <a:rPr lang="en" sz="1800">
                <a:solidFill>
                  <a:srgbClr val="4C4C4C"/>
                </a:solidFill>
              </a:rPr>
              <a:t>Accuracy - 0.99 (+/ - 0.01)</a:t>
            </a:r>
            <a:endParaRPr sz="1800">
              <a:solidFill>
                <a:srgbClr val="4C4C4C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C4C4C"/>
              </a:solidFill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050" y="719238"/>
            <a:ext cx="27432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750" y="719750"/>
            <a:ext cx="2743200" cy="2056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 title="adl-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675" y="81250"/>
            <a:ext cx="6128850" cy="459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 title="adl-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525" y="859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7" title="fall-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175" y="74800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1843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Two-Stream Inflated 3D ConvNet (I3D)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0" y="808750"/>
            <a:ext cx="4965600" cy="4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Model:</a:t>
            </a: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I3D based on Inception v1 [pretrained on ImageNet]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filters and pooling kernels of deep image ConvNets are expanded into 3D</a:t>
            </a:r>
            <a:b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learns spatio-temporal features extracted from video</a:t>
            </a:r>
            <a:b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Pre-training Data:</a:t>
            </a: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Kinetics-400. 400 human action classes with more than 400 examples for each class, each from a unique YouTube video.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169650" y="4821550"/>
            <a:ext cx="4472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Quo Vadis, Action Recognition? A New Model and the Kinetics Dataset</a:t>
            </a:r>
            <a:endParaRPr sz="800"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353" y="591125"/>
            <a:ext cx="1662271" cy="23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350" y="2877133"/>
            <a:ext cx="3487951" cy="2266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6625" y="808750"/>
            <a:ext cx="2129300" cy="22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1843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Two-Stream Inflated 3D ConvNet (I3D)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0" y="808750"/>
            <a:ext cx="4965600" cy="40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Model:</a:t>
            </a: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I3D based on Inception v1 [pretrained on ImageNet]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filters and pooling kernels of deep image ConvNets are expanded into 3D</a:t>
            </a:r>
            <a:b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○"/>
            </a:pPr>
            <a: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learns spatio-temporal features extracted from video</a:t>
            </a:r>
            <a:b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br>
              <a:rPr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Char char="●"/>
            </a:pPr>
            <a:r>
              <a:rPr b="1"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Pre-training Data:</a:t>
            </a:r>
            <a:r>
              <a:rPr lang="en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Kinetics-400. 400 human action classes with more than 400 examples for each class, each from a unique YouTube video.</a:t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169650" y="4821550"/>
            <a:ext cx="44721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[1] Quo Vadis, Action Recognition? A New Model and the Kinetics Dataset</a:t>
            </a:r>
            <a:endParaRPr sz="800"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925" y="1166075"/>
            <a:ext cx="4674400" cy="13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697" y="2888050"/>
            <a:ext cx="4035629" cy="13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0" y="38544"/>
            <a:ext cx="9144000" cy="5955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Fall Detection</a:t>
            </a:r>
            <a:endParaRPr sz="3600"/>
          </a:p>
        </p:txBody>
      </p:sp>
      <p:sp>
        <p:nvSpPr>
          <p:cNvPr id="89" name="Google Shape;89;p22"/>
          <p:cNvSpPr/>
          <p:nvPr/>
        </p:nvSpPr>
        <p:spPr>
          <a:xfrm>
            <a:off x="360400" y="793750"/>
            <a:ext cx="8428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On an average ~30%, people &gt;65 fall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Healthcare costs total upto US$55 billion by 2020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Fall detection systems are need of the hour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Major types – wearable sensors, vision devices</a:t>
            </a:r>
            <a:endParaRPr sz="1100"/>
          </a:p>
          <a:p>
            <a:pPr indent="-635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900" y="2717522"/>
            <a:ext cx="2743200" cy="154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50" y="2656963"/>
            <a:ext cx="1828800" cy="180685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/>
        </p:nvSpPr>
        <p:spPr>
          <a:xfrm>
            <a:off x="5355750" y="4259200"/>
            <a:ext cx="3000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https://happyseniors.care/en/technology/fall-detection-and-prevention-systems/</a:t>
            </a:r>
            <a:endParaRPr sz="700"/>
          </a:p>
        </p:txBody>
      </p:sp>
      <p:sp>
        <p:nvSpPr>
          <p:cNvPr id="93" name="Google Shape;93;p22"/>
          <p:cNvSpPr txBox="1"/>
          <p:nvPr/>
        </p:nvSpPr>
        <p:spPr>
          <a:xfrm>
            <a:off x="1393775" y="4428450"/>
            <a:ext cx="30000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https://medicalalertsystemreviews.net/automatic-fall-detection-alert/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1843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2039050" y="858125"/>
            <a:ext cx="4965600" cy="4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Thanks !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0" y="38544"/>
            <a:ext cx="9144000" cy="5955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Neural Networks</a:t>
            </a:r>
            <a:endParaRPr sz="3600"/>
          </a:p>
        </p:txBody>
      </p:sp>
      <p:sp>
        <p:nvSpPr>
          <p:cNvPr id="250" name="Google Shape;250;p41"/>
          <p:cNvSpPr/>
          <p:nvPr/>
        </p:nvSpPr>
        <p:spPr>
          <a:xfrm>
            <a:off x="360395" y="793755"/>
            <a:ext cx="8428679" cy="31854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Convolution Neural Networks – powerful model for Image Recognition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Based on that, CNN’s are being used to detect fall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Work with images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Learns the features during the training</a:t>
            </a:r>
            <a:endParaRPr sz="1100"/>
          </a:p>
          <a:p>
            <a:pPr indent="-6350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0" y="38544"/>
            <a:ext cx="9144000" cy="5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Datasets</a:t>
            </a:r>
            <a:endParaRPr sz="3600"/>
          </a:p>
        </p:txBody>
      </p:sp>
      <p:sp>
        <p:nvSpPr>
          <p:cNvPr id="257" name="Google Shape;257;p42"/>
          <p:cNvSpPr/>
          <p:nvPr/>
        </p:nvSpPr>
        <p:spPr>
          <a:xfrm>
            <a:off x="360400" y="793747"/>
            <a:ext cx="84288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UR Fall Detection Dataset  </a:t>
            </a:r>
            <a:endParaRPr sz="1100"/>
          </a:p>
          <a:p>
            <a:pPr indent="-209550" lvl="2" marL="546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70 videos – 30 falls and 40 ADL’s</a:t>
            </a:r>
            <a:endParaRPr sz="1100"/>
          </a:p>
          <a:p>
            <a:pPr indent="-209550" lvl="2" marL="546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Fall – Kinect and accelerometer</a:t>
            </a:r>
            <a:endParaRPr sz="1100"/>
          </a:p>
          <a:p>
            <a:pPr indent="-209550" lvl="2" marL="5461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ADL’s – Camera and accelerometer</a:t>
            </a:r>
            <a:endParaRPr sz="1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" sz="2100">
                <a:solidFill>
                  <a:srgbClr val="4C4C4C"/>
                </a:solidFill>
              </a:rPr>
              <a:t>Kinetic Human Action Video Dataset </a:t>
            </a:r>
            <a:endParaRPr sz="1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•"/>
            </a:pPr>
            <a:r>
              <a:rPr lang="en" sz="2100">
                <a:solidFill>
                  <a:srgbClr val="4C4C4C"/>
                </a:solidFill>
              </a:rPr>
              <a:t>Large database</a:t>
            </a:r>
            <a:endParaRPr sz="1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•"/>
            </a:pPr>
            <a:r>
              <a:rPr lang="en" sz="2100">
                <a:solidFill>
                  <a:srgbClr val="4C4C4C"/>
                </a:solidFill>
              </a:rPr>
              <a:t>400 class of actions, 400 clips per action</a:t>
            </a:r>
            <a:endParaRPr sz="11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4C4C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0" y="38544"/>
            <a:ext cx="9144000" cy="5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Neural network model: </a:t>
            </a:r>
            <a:r>
              <a:rPr lang="en" sz="3600">
                <a:solidFill>
                  <a:srgbClr val="FFFFFF"/>
                </a:solidFill>
              </a:rPr>
              <a:t>I3D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64" name="Google Shape;264;p43"/>
          <p:cNvSpPr/>
          <p:nvPr/>
        </p:nvSpPr>
        <p:spPr>
          <a:xfrm>
            <a:off x="360400" y="793747"/>
            <a:ext cx="8428800" cy="3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rgbClr val="4C4C4C"/>
                </a:solidFill>
              </a:rPr>
              <a:t>3D CNN based - Two Stream Inflated 3D ConvNets(I3D)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rgbClr val="4C4C4C"/>
                </a:solidFill>
              </a:rPr>
              <a:t>Inflation on top of existing state of the art</a:t>
            </a:r>
            <a:endParaRPr sz="2100">
              <a:solidFill>
                <a:srgbClr val="4C4C4C"/>
              </a:solidFill>
            </a:endParaRPr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rgbClr val="4C4C4C"/>
                </a:solidFill>
              </a:rPr>
              <a:t>Inception-V1 as base network</a:t>
            </a:r>
            <a:endParaRPr sz="2100">
              <a:solidFill>
                <a:srgbClr val="4C4C4C"/>
              </a:solidFill>
            </a:endParaRPr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•"/>
            </a:pPr>
            <a:r>
              <a:rPr lang="en" sz="2100">
                <a:solidFill>
                  <a:srgbClr val="4C4C4C"/>
                </a:solidFill>
              </a:rPr>
              <a:t>Pretrained with ImageNet</a:t>
            </a:r>
            <a:endParaRPr sz="2100">
              <a:solidFill>
                <a:srgbClr val="4C4C4C"/>
              </a:solidFill>
            </a:endParaRPr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rgbClr val="4C4C4C"/>
                </a:solidFill>
              </a:rPr>
              <a:t>Layers - Convolution, Batch Normalization, ReLU activation function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lang="en" sz="2100">
                <a:solidFill>
                  <a:srgbClr val="4C4C4C"/>
                </a:solidFill>
              </a:rPr>
              <a:t>Data size - 256 pixels, random 224 X 224 patch, 3 Channels (RGB)</a:t>
            </a:r>
            <a:endParaRPr sz="1100"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0" y="-66749"/>
            <a:ext cx="9144000" cy="8061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-196850" lvl="1" marL="20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300"/>
              <a:buFont typeface="Arial"/>
              <a:buChar char="•"/>
            </a:pPr>
            <a:r>
              <a:rPr lang="en" sz="3300">
                <a:solidFill>
                  <a:schemeClr val="lt1"/>
                </a:solidFill>
              </a:rPr>
              <a:t>Wearable Sensors</a:t>
            </a:r>
            <a:endParaRPr sz="1100"/>
          </a:p>
        </p:txBody>
      </p:sp>
      <p:sp>
        <p:nvSpPr>
          <p:cNvPr id="100" name="Google Shape;100;p23"/>
          <p:cNvSpPr/>
          <p:nvPr/>
        </p:nvSpPr>
        <p:spPr>
          <a:xfrm>
            <a:off x="360395" y="793755"/>
            <a:ext cx="8428679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Intrusive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Prediction based on accelerometer and threshold based algorithms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Poor differentiation between activities of daily living (ADLS) and falls</a:t>
            </a:r>
            <a:endParaRPr sz="1100"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400" y="2235321"/>
            <a:ext cx="2903102" cy="182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002" y="2419271"/>
            <a:ext cx="1828954" cy="18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/>
        </p:nvSpPr>
        <p:spPr>
          <a:xfrm>
            <a:off x="263500" y="4124700"/>
            <a:ext cx="2729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 review of wearable sensors and systems with application in rehabilitation, Patel et.al</a:t>
            </a:r>
            <a:endParaRPr sz="900"/>
          </a:p>
        </p:txBody>
      </p:sp>
      <p:sp>
        <p:nvSpPr>
          <p:cNvPr id="104" name="Google Shape;104;p23"/>
          <p:cNvSpPr txBox="1"/>
          <p:nvPr/>
        </p:nvSpPr>
        <p:spPr>
          <a:xfrm>
            <a:off x="5115200" y="4248225"/>
            <a:ext cx="3000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Detecting Falls with Wearable Sensors Using Machine Learning Techniques, Ozdemir et.al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0" y="38544"/>
            <a:ext cx="9144000" cy="5955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Vision Devices</a:t>
            </a:r>
            <a:endParaRPr sz="3600"/>
          </a:p>
        </p:txBody>
      </p:sp>
      <p:sp>
        <p:nvSpPr>
          <p:cNvPr id="111" name="Google Shape;111;p24"/>
          <p:cNvSpPr/>
          <p:nvPr/>
        </p:nvSpPr>
        <p:spPr>
          <a:xfrm>
            <a:off x="360400" y="793753"/>
            <a:ext cx="8428800" cy="1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Non-intrusive 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 Multi-mode data capture – angle, cameras, activities</a:t>
            </a:r>
            <a:endParaRPr sz="1100"/>
          </a:p>
          <a:p>
            <a:pPr indent="-196850" lvl="1" marL="20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Font typeface="Arial"/>
              <a:buChar char="•"/>
            </a:pPr>
            <a:r>
              <a:rPr b="0" i="0" lang="en" sz="21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Remote verification of events </a:t>
            </a:r>
            <a:endParaRPr sz="1100"/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4C4C4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25" y="2334853"/>
            <a:ext cx="3657599" cy="176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00" y="2334850"/>
            <a:ext cx="3657600" cy="137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4"/>
          <p:cNvSpPr txBox="1"/>
          <p:nvPr/>
        </p:nvSpPr>
        <p:spPr>
          <a:xfrm>
            <a:off x="689200" y="3824450"/>
            <a:ext cx="30000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https://visl.technion.ac.il/projects/2014s08/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4704850" y="4138850"/>
            <a:ext cx="37779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Camera-Based Fall Detection on Real World Data, Glen Debard, Peter Karsmakers, Debard et.al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0" y="38544"/>
            <a:ext cx="9144000" cy="5955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Datasets</a:t>
            </a:r>
            <a:endParaRPr sz="3600"/>
          </a:p>
        </p:txBody>
      </p:sp>
      <p:sp>
        <p:nvSpPr>
          <p:cNvPr id="122" name="Google Shape;122;p25"/>
          <p:cNvSpPr/>
          <p:nvPr/>
        </p:nvSpPr>
        <p:spPr>
          <a:xfrm>
            <a:off x="360400" y="793747"/>
            <a:ext cx="84288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" sz="2100">
                <a:solidFill>
                  <a:srgbClr val="4C4C4C"/>
                </a:solidFill>
              </a:rPr>
              <a:t>UR Fall Detection Dataset  </a:t>
            </a:r>
            <a:endParaRPr sz="1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•"/>
            </a:pPr>
            <a:r>
              <a:rPr lang="en" sz="2100">
                <a:solidFill>
                  <a:srgbClr val="4C4C4C"/>
                </a:solidFill>
              </a:rPr>
              <a:t>70 videos – 30 falls and 40 ADL’s (Activity of Daily Living)</a:t>
            </a:r>
            <a:endParaRPr sz="1100"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" sz="2100">
                <a:solidFill>
                  <a:srgbClr val="4C4C4C"/>
                </a:solidFill>
              </a:rPr>
              <a:t>Kinetic Human Action Video Dataset (ADL’s, or non-fall’s) </a:t>
            </a:r>
            <a:endParaRPr sz="1100"/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•"/>
            </a:pPr>
            <a:r>
              <a:rPr lang="en" sz="2100">
                <a:solidFill>
                  <a:srgbClr val="4C4C4C"/>
                </a:solidFill>
              </a:rPr>
              <a:t>400 class of actions, 400 clips per action</a:t>
            </a:r>
            <a:endParaRPr sz="2100">
              <a:solidFill>
                <a:srgbClr val="4C4C4C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●"/>
            </a:pPr>
            <a:r>
              <a:rPr lang="en" sz="2100">
                <a:solidFill>
                  <a:srgbClr val="4C4C4C"/>
                </a:solidFill>
              </a:rPr>
              <a:t>Multiple Cameras Fall Dataset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C4C4C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C4C4C"/>
              </a:solidFill>
            </a:endParaRPr>
          </a:p>
        </p:txBody>
      </p:sp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0" y="2420600"/>
            <a:ext cx="2709325" cy="21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/>
        </p:nvSpPr>
        <p:spPr>
          <a:xfrm>
            <a:off x="0" y="4141600"/>
            <a:ext cx="3386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http://fenix.univ.rzeszow.pl/~mkepski/ds/uf.html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https://arxiv.org/pdf/1705.06950.pdf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2352" y="793750"/>
            <a:ext cx="5238725" cy="20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87529" y="81259"/>
            <a:ext cx="8175000" cy="4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Cameras Fall Dataset</a:t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618900" y="605475"/>
            <a:ext cx="7906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24 scenarios, each scenario has 8 cameras from different angles, in total 24 X 8 = 192 videos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videos have 1000 ~ 5000 frames of images, with ~30 images are falling images </a:t>
            </a:r>
            <a:endParaRPr sz="1800"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925" y="2016975"/>
            <a:ext cx="4677075" cy="2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0" y="38544"/>
            <a:ext cx="9144000" cy="5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8575" lIns="0" spcFirstLastPara="1" rIns="0" wrap="square" tIns="68575">
            <a:noAutofit/>
          </a:bodyPr>
          <a:lstStyle/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Data Preparation</a:t>
            </a:r>
            <a:endParaRPr sz="3600"/>
          </a:p>
        </p:txBody>
      </p:sp>
      <p:sp>
        <p:nvSpPr>
          <p:cNvPr id="139" name="Google Shape;139;p27"/>
          <p:cNvSpPr/>
          <p:nvPr/>
        </p:nvSpPr>
        <p:spPr>
          <a:xfrm>
            <a:off x="357600" y="840097"/>
            <a:ext cx="8428800" cy="3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2100"/>
              <a:buChar char="•"/>
            </a:pPr>
            <a:r>
              <a:rPr lang="en" sz="2100">
                <a:solidFill>
                  <a:srgbClr val="4C4C4C"/>
                </a:solidFill>
              </a:rPr>
              <a:t>Data split (works in RGB videos and optical flow)</a:t>
            </a:r>
            <a:endParaRPr sz="2100">
              <a:solidFill>
                <a:srgbClr val="4C4C4C"/>
              </a:solidFill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1071975" y="1840625"/>
            <a:ext cx="7139100" cy="12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762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Line</a:t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25" y="1768300"/>
            <a:ext cx="1709600" cy="13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7"/>
          <p:cNvSpPr/>
          <p:nvPr/>
        </p:nvSpPr>
        <p:spPr>
          <a:xfrm>
            <a:off x="1001425" y="1862350"/>
            <a:ext cx="1413900" cy="1147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900" y="1956416"/>
            <a:ext cx="1468798" cy="114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225" y="1768288"/>
            <a:ext cx="1856225" cy="14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38725" y="1660900"/>
            <a:ext cx="2077110" cy="16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5795" y="1762400"/>
            <a:ext cx="1817280" cy="14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3471325" y="1556200"/>
            <a:ext cx="3132600" cy="1855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762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“Fall” Labelled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(ADL’s don’t have )</a:t>
            </a:r>
            <a:endParaRPr/>
          </a:p>
        </p:txBody>
      </p:sp>
      <p:sp>
        <p:nvSpPr>
          <p:cNvPr id="148" name="Google Shape;148;p27"/>
          <p:cNvSpPr/>
          <p:nvPr/>
        </p:nvSpPr>
        <p:spPr>
          <a:xfrm>
            <a:off x="2489688" y="1862350"/>
            <a:ext cx="1413900" cy="1147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</a:t>
            </a:r>
            <a:endParaRPr/>
          </a:p>
        </p:txBody>
      </p:sp>
      <p:sp>
        <p:nvSpPr>
          <p:cNvPr id="149" name="Google Shape;149;p27"/>
          <p:cNvSpPr/>
          <p:nvPr/>
        </p:nvSpPr>
        <p:spPr>
          <a:xfrm>
            <a:off x="6095463" y="1862350"/>
            <a:ext cx="1413900" cy="11475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</a:t>
            </a:r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7629175" y="1862350"/>
            <a:ext cx="1413900" cy="1147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</a:t>
            </a:r>
            <a:endParaRPr/>
          </a:p>
        </p:txBody>
      </p:sp>
      <p:sp>
        <p:nvSpPr>
          <p:cNvPr id="151" name="Google Shape;151;p27"/>
          <p:cNvSpPr/>
          <p:nvPr/>
        </p:nvSpPr>
        <p:spPr>
          <a:xfrm>
            <a:off x="3101150" y="1862350"/>
            <a:ext cx="1413900" cy="1147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762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 b="-1679" l="0" r="0" t="1680"/>
          <a:stretch/>
        </p:blipFill>
        <p:spPr>
          <a:xfrm>
            <a:off x="403550" y="233649"/>
            <a:ext cx="8468199" cy="45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33025" y="110125"/>
            <a:ext cx="5719800" cy="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ptimal Flow Algorithm: Gunnar Farneback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Change RGB color to HSV(hue、saturation、value)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025" y="852800"/>
            <a:ext cx="4999199" cy="36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CSA">
  <a:themeElements>
    <a:clrScheme name="NCSA">
      <a:dk1>
        <a:srgbClr val="666666"/>
      </a:dk1>
      <a:lt1>
        <a:srgbClr val="FFFFFF"/>
      </a:lt1>
      <a:dk2>
        <a:srgbClr val="999999"/>
      </a:dk2>
      <a:lt2>
        <a:srgbClr val="FFFFFF"/>
      </a:lt2>
      <a:accent1>
        <a:srgbClr val="336699"/>
      </a:accent1>
      <a:accent2>
        <a:srgbClr val="3399FF"/>
      </a:accent2>
      <a:accent3>
        <a:srgbClr val="CCCCCC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